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2"/>
  </p:notesMasterIdLst>
  <p:sldIdLst>
    <p:sldId id="353" r:id="rId2"/>
    <p:sldId id="322" r:id="rId3"/>
    <p:sldId id="294" r:id="rId4"/>
    <p:sldId id="341" r:id="rId5"/>
    <p:sldId id="357" r:id="rId6"/>
    <p:sldId id="361" r:id="rId7"/>
    <p:sldId id="355" r:id="rId8"/>
    <p:sldId id="358" r:id="rId9"/>
    <p:sldId id="360" r:id="rId10"/>
    <p:sldId id="359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Gandhi" initials="RG" lastIdx="1" clrIdx="0">
    <p:extLst/>
  </p:cmAuthor>
  <p:cmAuthor id="2" name="Gandhi, Raghav" initials="GR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9900"/>
    <a:srgbClr val="C0C0C0"/>
    <a:srgbClr val="808080"/>
    <a:srgbClr val="5F5F5F"/>
    <a:srgbClr val="F8F8F8"/>
    <a:srgbClr val="33333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BF56D-3D68-4276-8024-1E5B1CD13F30}" v="29" dt="2017-04-24T13:00:08.818"/>
    <p1510:client id="{0A08038B-2992-4A84-A967-3428D59F81E9}" v="86" dt="2017-04-24T02:38:41.997"/>
    <p1510:client id="{310A6688-0950-466D-8329-15021912222A}" v="444" dt="2017-04-23T19:28:36.845"/>
    <p1510:client id="{6A993B4F-4B39-43A4-B288-755AC25BCAEA}" v="559" dt="2017-04-23T19:06:53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0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67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2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30214" y="460805"/>
            <a:ext cx="8482003" cy="891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35893" y="526617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35893" y="1635372"/>
            <a:ext cx="8272211" cy="275872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1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6629400" y="449793"/>
            <a:ext cx="2180112" cy="4362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 rot="5400000">
            <a:off x="5437309" y="1698885"/>
            <a:ext cx="3887304" cy="150312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1598644" y="-510657"/>
            <a:ext cx="3887304" cy="5922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745254" y="4467102"/>
            <a:ext cx="996105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581192" y="4463858"/>
            <a:ext cx="592220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34961" y="4467102"/>
            <a:ext cx="873146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35862" y="3856480"/>
            <a:ext cx="8468144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35894" y="2282932"/>
            <a:ext cx="8272211" cy="112313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27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35893" y="3406062"/>
            <a:ext cx="8272211" cy="4504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34486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35894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35894" y="1671002"/>
            <a:ext cx="4066792" cy="27247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41312" y="1671002"/>
            <a:ext cx="4066794" cy="27247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334486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5894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65414" y="1688168"/>
            <a:ext cx="3815306" cy="4020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5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35895" y="2194538"/>
            <a:ext cx="4044825" cy="22012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892801" y="1688168"/>
            <a:ext cx="3815304" cy="41502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5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63281" y="2194538"/>
            <a:ext cx="4044825" cy="22012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330512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31920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335862" y="3856479"/>
            <a:ext cx="8473649" cy="956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35893" y="3946722"/>
            <a:ext cx="3682083" cy="51713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rgbClr val="333B76"/>
              </a:buClr>
              <a:buFont typeface="Cabin"/>
              <a:buNone/>
              <a:defRPr sz="1500" b="0" i="0" u="none" strike="noStrike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35862" y="450900"/>
            <a:ext cx="8469630" cy="315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397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93333"/>
              <a:buFont typeface="Noto Sans Symbols"/>
              <a:buChar char="◼"/>
              <a:defRPr sz="15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305617" y="3946722"/>
            <a:ext cx="4402490" cy="5171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35894" y="3520041"/>
            <a:ext cx="8272212" cy="4250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1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335862" y="449793"/>
            <a:ext cx="8468144" cy="26679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35893" y="3945095"/>
            <a:ext cx="8272212" cy="4490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330214" y="460805"/>
            <a:ext cx="8482003" cy="891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35893" y="526617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3250952" y="-1063056"/>
            <a:ext cx="2642095" cy="827221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35893" y="528843"/>
            <a:ext cx="8272212" cy="89216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35893" y="1752002"/>
            <a:ext cx="8272212" cy="26420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 b="0" i="0" u="none" strike="noStrike" cap="none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34900" y="342900"/>
            <a:ext cx="2777489" cy="71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31610" y="340232"/>
            <a:ext cx="2777489" cy="7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3181372" y="342900"/>
            <a:ext cx="2777489" cy="68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Cost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635372"/>
            <a:ext cx="6022007" cy="325412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8432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10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GERMINATION AND SETUP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0" y="1537411"/>
            <a:ext cx="2197268" cy="3443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96" y="1537412"/>
            <a:ext cx="2223922" cy="3443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17" y="1537411"/>
            <a:ext cx="3023688" cy="33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nual Input 10"/>
          <p:cNvSpPr/>
          <p:nvPr/>
        </p:nvSpPr>
        <p:spPr bwMode="auto">
          <a:xfrm flipH="1" flipV="1">
            <a:off x="1049336" y="2622569"/>
            <a:ext cx="1122363" cy="103663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4" name="Rectangle 3"/>
          <p:cNvSpPr/>
          <p:nvPr/>
        </p:nvSpPr>
        <p:spPr bwMode="auto">
          <a:xfrm>
            <a:off x="0" y="2619395"/>
            <a:ext cx="1049336" cy="1038224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>
              <a:latin typeface="FontAwesome" pitchFamily="2" charset="0"/>
            </a:endParaRPr>
          </a:p>
        </p:txBody>
      </p:sp>
      <p:sp>
        <p:nvSpPr>
          <p:cNvPr id="5" name="Pentagon 6"/>
          <p:cNvSpPr/>
          <p:nvPr/>
        </p:nvSpPr>
        <p:spPr bwMode="auto">
          <a:xfrm>
            <a:off x="2166938" y="2622566"/>
            <a:ext cx="5824537" cy="572899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RECOMMENDATION AND CONCLUSION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6126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955" y="629213"/>
            <a:ext cx="8272212" cy="741248"/>
          </a:xfrm>
        </p:spPr>
        <p:txBody>
          <a:bodyPr/>
          <a:lstStyle/>
          <a:p>
            <a:r>
              <a:rPr lang="en-US">
                <a:latin typeface="+mj-lt"/>
              </a:rPr>
              <a:t>RECOMMENDATION AND CONCLUSION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685" y="1711632"/>
            <a:ext cx="1853562" cy="4308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 dirty="0">
                <a:latin typeface="+mj-lt"/>
              </a:rPr>
              <a:t>HTA and user guide to train workers with disability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12144" y="2551518"/>
            <a:ext cx="1804635" cy="490469"/>
            <a:chOff x="280139" y="2811256"/>
            <a:chExt cx="2406180" cy="653958"/>
          </a:xfrm>
        </p:grpSpPr>
        <p:sp>
          <p:nvSpPr>
            <p:cNvPr id="16" name="Freeform: Shape 42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accent1"/>
                </a:gs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192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17" name="Freeform: Shape 44"/>
            <p:cNvSpPr/>
            <p:nvPr/>
          </p:nvSpPr>
          <p:spPr>
            <a:xfrm flipH="1" flipV="1">
              <a:off x="280139" y="3122928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10800000">
            <a:off x="3714219" y="2055227"/>
            <a:ext cx="1865883" cy="490469"/>
            <a:chOff x="280139" y="2811256"/>
            <a:chExt cx="2406180" cy="653958"/>
          </a:xfrm>
        </p:grpSpPr>
        <p:sp>
          <p:nvSpPr>
            <p:cNvPr id="19" name="Freeform: Shape 56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35000">
                  <a:schemeClr val="accent2"/>
                </a:gs>
                <a:gs pos="100000">
                  <a:schemeClr val="accent2"/>
                </a:gs>
              </a:gsLst>
              <a:lin ang="192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20" name="Freeform: Shape 57"/>
            <p:cNvSpPr/>
            <p:nvPr/>
          </p:nvSpPr>
          <p:spPr>
            <a:xfrm flipH="1" flipV="1">
              <a:off x="280139" y="3122928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10800000">
            <a:off x="4677784" y="3022057"/>
            <a:ext cx="1804635" cy="490469"/>
            <a:chOff x="280139" y="2811256"/>
            <a:chExt cx="2406180" cy="653959"/>
          </a:xfrm>
        </p:grpSpPr>
        <p:sp>
          <p:nvSpPr>
            <p:cNvPr id="22" name="Freeform: Shape 61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35000">
                  <a:schemeClr val="accent3"/>
                </a:gs>
                <a:gs pos="100000">
                  <a:schemeClr val="accent3"/>
                </a:gs>
              </a:gsLst>
              <a:lin ang="192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23" name="Freeform: Shape 62"/>
            <p:cNvSpPr/>
            <p:nvPr/>
          </p:nvSpPr>
          <p:spPr>
            <a:xfrm flipH="1" flipV="1">
              <a:off x="280139" y="3122929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93310" y="3515487"/>
            <a:ext cx="1804635" cy="490469"/>
            <a:chOff x="280139" y="2811256"/>
            <a:chExt cx="2406180" cy="653958"/>
          </a:xfrm>
        </p:grpSpPr>
        <p:sp>
          <p:nvSpPr>
            <p:cNvPr id="25" name="Freeform: Shape 66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solidFill>
              <a:srgbClr val="FF9900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26" name="Freeform: Shape 67"/>
            <p:cNvSpPr/>
            <p:nvPr/>
          </p:nvSpPr>
          <p:spPr>
            <a:xfrm flipH="1" flipV="1">
              <a:off x="280139" y="3122928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562231" y="2123029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85069" y="3095847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17476" y="3612030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latin typeface="+mj-lt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2805" y="2599557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latin typeface="+mj-lt"/>
              </a:rPr>
              <a:t>03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203111" y="1528187"/>
            <a:ext cx="3269937" cy="3269937"/>
          </a:xfrm>
          <a:prstGeom prst="line">
            <a:avLst/>
          </a:prstGeom>
          <a:ln>
            <a:solidFill>
              <a:srgbClr val="5F5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948846" y="1575298"/>
            <a:ext cx="1804635" cy="490469"/>
            <a:chOff x="280139" y="2811256"/>
            <a:chExt cx="2406180" cy="653958"/>
          </a:xfrm>
        </p:grpSpPr>
        <p:sp>
          <p:nvSpPr>
            <p:cNvPr id="34" name="Freeform: Shape 42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35" name="Freeform: Shape 44"/>
            <p:cNvSpPr/>
            <p:nvPr/>
          </p:nvSpPr>
          <p:spPr>
            <a:xfrm flipH="1" flipV="1">
              <a:off x="280139" y="3122928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192457" y="1561825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latin typeface="+mj-lt"/>
              </a:rPr>
              <a:t>01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018467" y="1948704"/>
            <a:ext cx="1853562" cy="60016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>
                <a:latin typeface="+mj-lt"/>
              </a:rPr>
              <a:t>Move setup to greenhouse to save electricity and maintain stable temperature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39642" y="2752759"/>
            <a:ext cx="1853562" cy="4308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>
                <a:latin typeface="+mj-lt"/>
              </a:rPr>
              <a:t>Time study research in the future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93006" y="3790512"/>
            <a:ext cx="1853562" cy="43088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>
                <a:latin typeface="+mj-lt"/>
              </a:rPr>
              <a:t>Utilize checklist tool to ensure successful lettuce growth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18764" y="2967209"/>
            <a:ext cx="1853562" cy="60016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>
                <a:latin typeface="+mj-lt"/>
              </a:rPr>
              <a:t>Stay in contact with Professor Nemali (the Hydroponics expert)</a:t>
            </a:r>
          </a:p>
        </p:txBody>
      </p:sp>
      <p:grpSp>
        <p:nvGrpSpPr>
          <p:cNvPr id="31" name="Group 30"/>
          <p:cNvGrpSpPr/>
          <p:nvPr/>
        </p:nvGrpSpPr>
        <p:grpSpPr>
          <a:xfrm rot="10800000">
            <a:off x="5640910" y="3986655"/>
            <a:ext cx="1804635" cy="490469"/>
            <a:chOff x="280139" y="2811256"/>
            <a:chExt cx="2406180" cy="653959"/>
          </a:xfrm>
        </p:grpSpPr>
        <p:sp>
          <p:nvSpPr>
            <p:cNvPr id="37" name="Freeform: Shape 61"/>
            <p:cNvSpPr/>
            <p:nvPr/>
          </p:nvSpPr>
          <p:spPr>
            <a:xfrm flipH="1" flipV="1">
              <a:off x="280139" y="2811256"/>
              <a:ext cx="2406180" cy="653958"/>
            </a:xfrm>
            <a:custGeom>
              <a:avLst/>
              <a:gdLst>
                <a:gd name="connsiteX0" fmla="*/ 2053383 w 2406180"/>
                <a:gd name="connsiteY0" fmla="*/ 653958 h 653958"/>
                <a:gd name="connsiteX1" fmla="*/ 653957 w 2406180"/>
                <a:gd name="connsiteY1" fmla="*/ 653958 h 653958"/>
                <a:gd name="connsiteX2" fmla="*/ 0 w 2406180"/>
                <a:gd name="connsiteY2" fmla="*/ 0 h 653958"/>
                <a:gd name="connsiteX3" fmla="*/ 2053383 w 2406180"/>
                <a:gd name="connsiteY3" fmla="*/ 0 h 653958"/>
                <a:gd name="connsiteX4" fmla="*/ 2406180 w 2406180"/>
                <a:gd name="connsiteY4" fmla="*/ 326979 h 65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180" h="653958">
                  <a:moveTo>
                    <a:pt x="2053383" y="653958"/>
                  </a:moveTo>
                  <a:lnTo>
                    <a:pt x="653957" y="653958"/>
                  </a:lnTo>
                  <a:lnTo>
                    <a:pt x="0" y="0"/>
                  </a:lnTo>
                  <a:lnTo>
                    <a:pt x="2053383" y="0"/>
                  </a:lnTo>
                  <a:lnTo>
                    <a:pt x="2406180" y="326979"/>
                  </a:lnTo>
                  <a:close/>
                </a:path>
              </a:pathLst>
            </a:custGeom>
            <a:solidFill>
              <a:srgbClr val="FF6600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  <p:sp>
          <p:nvSpPr>
            <p:cNvPr id="38" name="Freeform: Shape 62"/>
            <p:cNvSpPr/>
            <p:nvPr/>
          </p:nvSpPr>
          <p:spPr>
            <a:xfrm flipH="1" flipV="1">
              <a:off x="280139" y="3122929"/>
              <a:ext cx="2406180" cy="342286"/>
            </a:xfrm>
            <a:custGeom>
              <a:avLst/>
              <a:gdLst>
                <a:gd name="connsiteX0" fmla="*/ 342285 w 2406180"/>
                <a:gd name="connsiteY0" fmla="*/ 342286 h 342286"/>
                <a:gd name="connsiteX1" fmla="*/ 0 w 2406180"/>
                <a:gd name="connsiteY1" fmla="*/ 0 h 342286"/>
                <a:gd name="connsiteX2" fmla="*/ 2053383 w 2406180"/>
                <a:gd name="connsiteY2" fmla="*/ 0 h 342286"/>
                <a:gd name="connsiteX3" fmla="*/ 2406180 w 2406180"/>
                <a:gd name="connsiteY3" fmla="*/ 326980 h 34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180" h="342286">
                  <a:moveTo>
                    <a:pt x="342285" y="342286"/>
                  </a:moveTo>
                  <a:lnTo>
                    <a:pt x="0" y="0"/>
                  </a:lnTo>
                  <a:lnTo>
                    <a:pt x="2053383" y="0"/>
                  </a:lnTo>
                  <a:lnTo>
                    <a:pt x="2406180" y="326980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rgbClr val="FFFFFF">
                    <a:shade val="1000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685800">
                <a:defRPr/>
              </a:pPr>
              <a:endParaRPr lang="en-US" sz="1100" kern="0">
                <a:solidFill>
                  <a:sysClr val="window" lastClr="FFFFFF"/>
                </a:solidFill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833807" y="4069986"/>
            <a:ext cx="46679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>
                <a:latin typeface="+mj-lt"/>
              </a:rPr>
              <a:t>06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94688" y="3812085"/>
            <a:ext cx="1698456" cy="76944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100" dirty="0">
                <a:latin typeface="+mj-lt"/>
              </a:rPr>
              <a:t>Continue hydroponics efforts and potentially explore expansion opportunities </a:t>
            </a:r>
          </a:p>
        </p:txBody>
      </p:sp>
      <p:sp>
        <p:nvSpPr>
          <p:cNvPr id="41" name="Slide Number Placeholder 9"/>
          <p:cNvSpPr>
            <a:spLocks noGrp="1"/>
          </p:cNvSpPr>
          <p:nvPr>
            <p:ph type="sldNum" idx="12"/>
          </p:nvPr>
        </p:nvSpPr>
        <p:spPr>
          <a:xfrm>
            <a:off x="7891225" y="4604606"/>
            <a:ext cx="789381" cy="273843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500" b="0" i="0" u="none" strike="noStrike" cap="none" dirty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9630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514" y="1952553"/>
            <a:ext cx="67583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>
                <a:latin typeface="+mj-lt"/>
              </a:rPr>
              <a:t>Application of Technical skills and IE Coursework </a:t>
            </a:r>
          </a:p>
          <a:p>
            <a:pPr lvl="1"/>
            <a:endParaRPr lang="en-US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Hierarchical Task Analysis – IE 486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Economic Feasibility Analysis (Net present value) – IE 343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Value Stream Mapping and Macro Tool – IE 332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Manufacturing principles – IE 370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Site Selection – IE 383 </a:t>
            </a:r>
          </a:p>
          <a:p>
            <a:pPr lvl="1"/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 b="1"/>
              <a:t>Values </a:t>
            </a:r>
          </a:p>
          <a:p>
            <a:pPr lvl="1"/>
            <a:endParaRPr lang="en-US">
              <a:latin typeface="+mj-l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Impact Industrial Engineers can make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Relationship with Janus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0024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37" y="1921615"/>
            <a:ext cx="2455302" cy="24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" name="Manual Input 10"/>
          <p:cNvSpPr/>
          <p:nvPr/>
        </p:nvSpPr>
        <p:spPr bwMode="auto">
          <a:xfrm flipH="1" flipV="1">
            <a:off x="1049336" y="2706217"/>
            <a:ext cx="1122363" cy="103663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5" name="Rectangle 4"/>
          <p:cNvSpPr/>
          <p:nvPr/>
        </p:nvSpPr>
        <p:spPr bwMode="auto">
          <a:xfrm>
            <a:off x="0" y="2703043"/>
            <a:ext cx="1049336" cy="1038224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>
              <a:latin typeface="FontAwesome" pitchFamily="2" charset="0"/>
            </a:endParaRPr>
          </a:p>
        </p:txBody>
      </p:sp>
      <p:sp>
        <p:nvSpPr>
          <p:cNvPr id="6" name="Pentagon 6"/>
          <p:cNvSpPr/>
          <p:nvPr/>
        </p:nvSpPr>
        <p:spPr bwMode="auto">
          <a:xfrm>
            <a:off x="2166938" y="2706214"/>
            <a:ext cx="5824537" cy="572899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APPENDIX </a:t>
            </a:r>
          </a:p>
        </p:txBody>
      </p:sp>
      <p:sp>
        <p:nvSpPr>
          <p:cNvPr id="7" name="Slide Number Placeholder 10"/>
          <p:cNvSpPr txBox="1">
            <a:spLocks/>
          </p:cNvSpPr>
          <p:nvPr/>
        </p:nvSpPr>
        <p:spPr>
          <a:xfrm>
            <a:off x="8071125" y="46195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pPr algn="r">
                <a:buSzPct val="25000"/>
              </a:pPr>
              <a:t>6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741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 CALCULATIONS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6043"/>
              </p:ext>
            </p:extLst>
          </p:nvPr>
        </p:nvGraphicFramePr>
        <p:xfrm>
          <a:off x="1210182" y="1676972"/>
          <a:ext cx="5706108" cy="2641602"/>
        </p:xfrm>
        <a:graphic>
          <a:graphicData uri="http://schemas.openxmlformats.org/drawingml/2006/table">
            <a:tbl>
              <a:tblPr/>
              <a:tblGrid>
                <a:gridCol w="5100485">
                  <a:extLst>
                    <a:ext uri="{9D8B030D-6E8A-4147-A177-3AD203B41FA5}">
                      <a16:colId xmlns:a16="http://schemas.microsoft.com/office/drawing/2014/main" val="4169206650"/>
                    </a:ext>
                  </a:extLst>
                </a:gridCol>
                <a:gridCol w="605623">
                  <a:extLst>
                    <a:ext uri="{9D8B030D-6E8A-4147-A177-3AD203B41FA5}">
                      <a16:colId xmlns:a16="http://schemas.microsoft.com/office/drawing/2014/main" val="1962214207"/>
                    </a:ext>
                  </a:extLst>
                </a:gridCol>
              </a:tblGrid>
              <a:tr h="189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Stream Mapping Calculations</a:t>
                      </a:r>
                      <a:r>
                        <a:rPr lang="en-US" sz="1100" b="1" i="0" u="sng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– </a:t>
                      </a:r>
                      <a:r>
                        <a:rPr lang="en-US" sz="1100" b="1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 Order Analysis 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074383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901593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46113"/>
                  </a:ext>
                </a:extLst>
              </a:tr>
              <a:tr h="18936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57167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Seeds per packet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735129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Number of packets per order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361751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Number of seeds (Multiply result in row 6 by row 7)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059568"/>
                  </a:ext>
                </a:extLst>
              </a:tr>
              <a:tr h="18936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675925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Maturity Period in weeks(Cycle Time)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3173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Seeds per cycle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472758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possible cycles with 4 packets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98791"/>
                  </a:ext>
                </a:extLst>
              </a:tr>
              <a:tr h="18936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Frequency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942217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Weeks in a year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897747"/>
                  </a:ext>
                </a:extLst>
              </a:tr>
              <a:tr h="16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Number of weeks seeds will last based on (Multiply result in row 10 by row 12)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682664"/>
                  </a:ext>
                </a:extLst>
              </a:tr>
              <a:tr h="18936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Ordering frequency per year(Divide result in row 17 by row 18)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71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7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 CALCULATIONS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01693"/>
              </p:ext>
            </p:extLst>
          </p:nvPr>
        </p:nvGraphicFramePr>
        <p:xfrm>
          <a:off x="1419917" y="2234125"/>
          <a:ext cx="5740400" cy="1733550"/>
        </p:xfrm>
        <a:graphic>
          <a:graphicData uri="http://schemas.openxmlformats.org/drawingml/2006/table">
            <a:tbl>
              <a:tblPr/>
              <a:tblGrid>
                <a:gridCol w="5131137">
                  <a:extLst>
                    <a:ext uri="{9D8B030D-6E8A-4147-A177-3AD203B41FA5}">
                      <a16:colId xmlns:a16="http://schemas.microsoft.com/office/drawing/2014/main" val="999355843"/>
                    </a:ext>
                  </a:extLst>
                </a:gridCol>
                <a:gridCol w="609263">
                  <a:extLst>
                    <a:ext uri="{9D8B030D-6E8A-4147-A177-3AD203B41FA5}">
                      <a16:colId xmlns:a16="http://schemas.microsoft.com/office/drawing/2014/main" val="7792232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 Yield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242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 Yield Analalysis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00588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Yield per 10 foot horizontal row (in lbs)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81367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Total horizontal rows per level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5743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Number of levels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73385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Total number of rows (Multiply row 24 by row 25)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973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yield per cycle (in lbs) (Multiple row 23 by row 26)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311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Production Capacity of a single hydroponics system as Janus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84535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Average weight of a bag of lettuce at a grocery store (in lbs)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0.0625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3743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Total capacity of the hydroponics system in bags (Divide row 24 by row 28)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1600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19048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15360" y="187700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"/>
            <a:r>
              <a:rPr lang="en-US" sz="1200" b="1" u="sng" dirty="0">
                <a:latin typeface="Calibri" panose="020F0502020204030204" pitchFamily="34" charset="0"/>
              </a:rPr>
              <a:t>Value Stream Mapping Calculations </a:t>
            </a:r>
            <a:r>
              <a:rPr lang="en-US" sz="1200" b="1" dirty="0">
                <a:latin typeface="Calibri" panose="020F0502020204030204" pitchFamily="34" charset="0"/>
              </a:rPr>
              <a:t>– </a:t>
            </a:r>
            <a:r>
              <a:rPr lang="en-US" sz="1200" b="1" i="1" dirty="0">
                <a:latin typeface="Calibri" panose="020F0502020204030204" pitchFamily="34" charset="0"/>
              </a:rPr>
              <a:t>Crop Yield Analysis </a:t>
            </a:r>
            <a:endParaRPr lang="en-US" sz="1200" b="1" u="sng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5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9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COST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8793" y="1594432"/>
            <a:ext cx="5943600" cy="3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742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7">
      <a:dk1>
        <a:srgbClr val="1C6FEE"/>
      </a:dk1>
      <a:lt1>
        <a:srgbClr val="E0EBFC"/>
      </a:lt1>
      <a:dk2>
        <a:srgbClr val="09367B"/>
      </a:dk2>
      <a:lt2>
        <a:srgbClr val="1C6FEE"/>
      </a:lt2>
      <a:accent1>
        <a:srgbClr val="1C6FEE"/>
      </a:accent1>
      <a:accent2>
        <a:srgbClr val="FF6600"/>
      </a:accent2>
      <a:accent3>
        <a:srgbClr val="002060"/>
      </a:accent3>
      <a:accent4>
        <a:srgbClr val="09367B"/>
      </a:accent4>
      <a:accent5>
        <a:srgbClr val="002060"/>
      </a:accent5>
      <a:accent6>
        <a:srgbClr val="5CD3FF"/>
      </a:accent6>
      <a:hlink>
        <a:srgbClr val="00B0F0"/>
      </a:hlink>
      <a:folHlink>
        <a:srgbClr val="FFFFFF"/>
      </a:folHlink>
    </a:clrScheme>
    <a:fontScheme name="Custom 2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350</Words>
  <Application>Microsoft Macintosh PowerPoint</Application>
  <PresentationFormat>On-screen Show (16:9)</PresentationFormat>
  <Paragraphs>89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Cabin</vt:lpstr>
      <vt:lpstr>FontAwesome</vt:lpstr>
      <vt:lpstr>Noto Sans Symbols</vt:lpstr>
      <vt:lpstr>Arial</vt:lpstr>
      <vt:lpstr>Calibri</vt:lpstr>
      <vt:lpstr>Gill Sans MT</vt:lpstr>
      <vt:lpstr>Dividend</vt:lpstr>
      <vt:lpstr>Project Cost </vt:lpstr>
      <vt:lpstr>PowerPoint Presentation</vt:lpstr>
      <vt:lpstr>RECOMMENDATION AND CONCLUSION  </vt:lpstr>
      <vt:lpstr>WHAT WE LEARNED</vt:lpstr>
      <vt:lpstr>QUESTIONS </vt:lpstr>
      <vt:lpstr>PowerPoint Presentation</vt:lpstr>
      <vt:lpstr>VALUE STREAM MAPPING CALCULATIONS  </vt:lpstr>
      <vt:lpstr>VALUE STREAM MAP CALCULATIONS </vt:lpstr>
      <vt:lpstr>PROJECT COST </vt:lpstr>
      <vt:lpstr>GERMINATION AND SETUP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DESIGN PRESENTATION TEAM 15</dc:title>
  <dc:creator>Gandhi, Raghav</dc:creator>
  <cp:lastModifiedBy>Microsoft Office User</cp:lastModifiedBy>
  <cp:revision>14</cp:revision>
  <dcterms:modified xsi:type="dcterms:W3CDTF">2019-03-05T03:15:00Z</dcterms:modified>
</cp:coreProperties>
</file>